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86433" autoAdjust="0"/>
  </p:normalViewPr>
  <p:slideViewPr>
    <p:cSldViewPr snapToGrid="0">
      <p:cViewPr varScale="1">
        <p:scale>
          <a:sx n="88" d="100"/>
          <a:sy n="88" d="100"/>
        </p:scale>
        <p:origin x="61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7AD0E6-D8F4-491B-BA21-E2F93248C3C9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5CD95-D608-4075-B9F1-721944B098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62191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&lt;#parameter </a:t>
            </a:r>
            <a:r>
              <a:rPr lang="en-US" sz="1200" dirty="0" err="1"/>
              <a:t>inputname</a:t>
            </a:r>
            <a:r>
              <a:rPr lang="en-US" sz="1200" dirty="0"/>
              <a:t>=”</a:t>
            </a:r>
            <a:r>
              <a:rPr lang="en-US" sz="1200" dirty="0" err="1"/>
              <a:t>scorecardid</a:t>
            </a:r>
            <a:r>
              <a:rPr lang="en-US" sz="1200" dirty="0"/>
              <a:t>”&gt;</a:t>
            </a:r>
          </a:p>
          <a:p>
            <a:pPr lvl="0">
              <a:defRPr/>
            </a:pPr>
            <a:r>
              <a:rPr lang="en-US" sz="1200" dirty="0"/>
              <a:t>&lt;#variable name=”</a:t>
            </a:r>
            <a:r>
              <a:rPr lang="en-US" sz="1200" dirty="0" err="1"/>
              <a:t>scorecardname</a:t>
            </a:r>
            <a:r>
              <a:rPr lang="en-US" sz="1200" dirty="0"/>
              <a:t>” value==”</a:t>
            </a:r>
            <a:r>
              <a:rPr lang="en-US" sz="1200" dirty="0" err="1"/>
              <a:t>GetAttribute</a:t>
            </a:r>
            <a:r>
              <a:rPr lang="en-US" sz="1200" dirty="0"/>
              <a:t>([</a:t>
            </a:r>
            <a:r>
              <a:rPr lang="en-US" sz="1200" dirty="0" err="1"/>
              <a:t>scorecardid</a:t>
            </a:r>
            <a:r>
              <a:rPr lang="en-US" sz="1200" dirty="0"/>
              <a:t>], ‘name’, ‘’)”&gt;</a:t>
            </a:r>
          </a:p>
          <a:p>
            <a:pPr>
              <a:defRPr/>
            </a:pPr>
            <a:r>
              <a:rPr lang="en-US" sz="1200" dirty="0"/>
              <a:t>&lt;#</a:t>
            </a:r>
            <a:r>
              <a:rPr lang="en-US" sz="1200" dirty="0" err="1"/>
              <a:t>reportsettings</a:t>
            </a:r>
            <a:r>
              <a:rPr lang="en-US" sz="1200" dirty="0"/>
              <a:t> name==“’Metrics report - ’ + [</a:t>
            </a:r>
            <a:r>
              <a:rPr lang="en-US" sz="1200" dirty="0" err="1"/>
              <a:t>scorecardname</a:t>
            </a:r>
            <a:r>
              <a:rPr lang="en-US" sz="1200" dirty="0"/>
              <a:t>]”&gt;</a:t>
            </a:r>
            <a:endParaRPr lang="fi-FI" sz="1200" dirty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5CD95-D608-4075-B9F1-721944B098D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2472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&lt;#parameter </a:t>
            </a:r>
            <a:r>
              <a:rPr lang="en-US" sz="1200" dirty="0" err="1"/>
              <a:t>inputname</a:t>
            </a:r>
            <a:r>
              <a:rPr lang="en-US" sz="1200" dirty="0"/>
              <a:t>=”</a:t>
            </a:r>
            <a:r>
              <a:rPr lang="en-US" sz="1200" dirty="0" err="1"/>
              <a:t>scorecardid</a:t>
            </a:r>
            <a:r>
              <a:rPr lang="en-US" sz="1200" dirty="0"/>
              <a:t>”&gt;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5CD95-D608-4075-B9F1-721944B098DD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61490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&lt;#parameter </a:t>
            </a:r>
            <a:r>
              <a:rPr lang="en-US" b="0" dirty="0" err="1"/>
              <a:t>inputname</a:t>
            </a:r>
            <a:r>
              <a:rPr lang="en-US" b="0" dirty="0"/>
              <a:t>=”</a:t>
            </a:r>
            <a:r>
              <a:rPr lang="en-US" b="0" dirty="0" err="1"/>
              <a:t>scorecardid</a:t>
            </a:r>
            <a:r>
              <a:rPr lang="en-US" b="0" dirty="0"/>
              <a:t>”&gt;</a:t>
            </a:r>
            <a:endParaRPr lang="fi-FI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b="0" dirty="0"/>
              <a:t>&lt;#</a:t>
            </a:r>
            <a:r>
              <a:rPr lang="fi-FI" b="0" dirty="0" err="1"/>
              <a:t>loop</a:t>
            </a:r>
            <a:r>
              <a:rPr lang="fi-FI" b="0" dirty="0"/>
              <a:t> dataset=="</a:t>
            </a:r>
            <a:r>
              <a:rPr lang="fi-FI" b="0" dirty="0" err="1"/>
              <a:t>From</a:t>
            </a:r>
            <a:r>
              <a:rPr lang="fi-FI" b="0" dirty="0"/>
              <a:t>(’[’ + </a:t>
            </a:r>
            <a:r>
              <a:rPr lang="fi-FI" b="0" dirty="0" err="1"/>
              <a:t>scorecardid</a:t>
            </a:r>
            <a:r>
              <a:rPr lang="fi-FI" b="0" dirty="0"/>
              <a:t> + ’].topelement.</a:t>
            </a:r>
            <a:r>
              <a:rPr lang="fi-FI" b="0" dirty="0" err="1"/>
              <a:t>childobjects</a:t>
            </a:r>
            <a:r>
              <a:rPr lang="fi-FI" b="0" dirty="0"/>
              <a:t>',’’,’</a:t>
            </a:r>
            <a:r>
              <a:rPr lang="fi-FI" b="0" dirty="0" err="1"/>
              <a:t>name</a:t>
            </a:r>
            <a:r>
              <a:rPr lang="fi-FI" b="0" dirty="0"/>
              <a:t>','</a:t>
            </a:r>
            <a:r>
              <a:rPr lang="fi-FI" b="0" dirty="0" err="1"/>
              <a:t>name,id</a:t>
            </a:r>
            <a:r>
              <a:rPr lang="fi-FI" b="0" dirty="0"/>
              <a:t>, </a:t>
            </a:r>
            <a:r>
              <a:rPr lang="fi-FI" b="0" dirty="0" err="1"/>
              <a:t>typename</a:t>
            </a:r>
            <a:r>
              <a:rPr lang="fi-FI" b="0" dirty="0"/>
              <a:t>, </a:t>
            </a:r>
            <a:r>
              <a:rPr lang="fi-FI" b="0" dirty="0" err="1"/>
              <a:t>prettyvalue</a:t>
            </a:r>
            <a:r>
              <a:rPr lang="fi-FI" b="0" dirty="0"/>
              <a:t>(</a:t>
            </a:r>
            <a:r>
              <a:rPr lang="fi-FI" b="0" dirty="0" err="1"/>
              <a:t>series</a:t>
            </a:r>
            <a:r>
              <a:rPr lang="fi-FI" b="0" dirty="0"/>
              <a:t>=\”ACT\”, as=\”</a:t>
            </a:r>
            <a:r>
              <a:rPr lang="fi-FI" b="0" dirty="0" err="1"/>
              <a:t>actual</a:t>
            </a:r>
            <a:r>
              <a:rPr lang="fi-FI" b="0" dirty="0"/>
              <a:t>\”), </a:t>
            </a:r>
            <a:r>
              <a:rPr lang="fi-FI" b="0" dirty="0" err="1"/>
              <a:t>prettyvalue</a:t>
            </a:r>
            <a:r>
              <a:rPr lang="fi-FI" b="0" dirty="0"/>
              <a:t>(</a:t>
            </a:r>
            <a:r>
              <a:rPr lang="fi-FI" b="0" dirty="0" err="1"/>
              <a:t>series</a:t>
            </a:r>
            <a:r>
              <a:rPr lang="fi-FI" b="0" dirty="0"/>
              <a:t>=\”TAR\”, as=\”</a:t>
            </a:r>
            <a:r>
              <a:rPr lang="fi-FI" b="0" dirty="0" err="1"/>
              <a:t>target</a:t>
            </a:r>
            <a:r>
              <a:rPr lang="fi-FI" b="0" dirty="0"/>
              <a:t>\”), </a:t>
            </a:r>
            <a:r>
              <a:rPr lang="fi-FI" b="0" dirty="0" err="1"/>
              <a:t>prettyvalue</a:t>
            </a:r>
            <a:r>
              <a:rPr lang="fi-FI" b="0" dirty="0"/>
              <a:t>(</a:t>
            </a:r>
            <a:r>
              <a:rPr lang="fi-FI" b="0" dirty="0" err="1"/>
              <a:t>series</a:t>
            </a:r>
            <a:r>
              <a:rPr lang="fi-FI" b="0" dirty="0"/>
              <a:t>=\”ALA\”, as=\”</a:t>
            </a:r>
            <a:r>
              <a:rPr lang="fi-FI" b="0" dirty="0" err="1"/>
              <a:t>alarm</a:t>
            </a:r>
            <a:r>
              <a:rPr lang="fi-FI" b="0" dirty="0"/>
              <a:t>\”)',’’)" </a:t>
            </a:r>
            <a:r>
              <a:rPr lang="fi-FI" b="0" dirty="0" err="1"/>
              <a:t>slidecount</a:t>
            </a:r>
            <a:r>
              <a:rPr lang="fi-FI" b="0" dirty="0"/>
              <a:t>="1” </a:t>
            </a:r>
            <a:r>
              <a:rPr lang="fi-FI" b="0" dirty="0" err="1"/>
              <a:t>scorecardid</a:t>
            </a:r>
            <a:r>
              <a:rPr lang="fi-FI" b="0" dirty="0"/>
              <a:t>==”</a:t>
            </a:r>
            <a:r>
              <a:rPr lang="fi-FI" b="0" dirty="0" err="1"/>
              <a:t>scorecardid</a:t>
            </a:r>
            <a:r>
              <a:rPr lang="fi-FI" b="0" dirty="0"/>
              <a:t>”&gt;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5CD95-D608-4075-B9F1-721944B098DD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01304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38BBF-C248-4DCE-B48C-E6AAB2680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59BAF-B7E5-46A3-BADD-ACB67CF5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D0BBC-8D9F-4532-A684-B2B9B4C8A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ECB99-13DC-4120-BDC0-3C686ED3B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181F2-CC36-4486-AFA7-E8E308066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5119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34F99-69EF-4DBE-9C1A-A9D916963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A8CC25-AEC1-463D-8E66-A4E77665F8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59666-7861-43B2-9157-9908701B6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C9E0C-BB2C-4A20-A549-489B26F63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3F87E-4E62-4DAE-AB45-3169FA29F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470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62628E-54D3-496C-9083-7A1091A57E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7EF7A8-8B26-4BF6-8375-BC64CF022B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BB323-08CB-4939-97E6-E4DCDB40A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B732C-BDEA-43E8-B540-3C039A630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74193-0B61-45CC-8B34-5091C8CBF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80328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1C09F-9043-4E5D-A5AF-75A239C6C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D570C-0EFC-4FDC-85A5-7FC3BE7BD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238E8-951F-4FB0-BF17-473FA3622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C281A-F1DF-400A-B9DA-D921B0E47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F66F1-9F92-4F31-828E-EB3EFD867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5863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E299D-C13F-4C72-9E2F-DDAFEA114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C0A80E-877D-4A35-AA83-E28BD408F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D656C-C5DE-4DD7-B17D-9BF38BC53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9FB90-477D-4AE2-84B0-08A3B24C1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769BE-4C81-4831-91B8-312A5C729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2214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82251-8555-4344-9025-40C8EC757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64EDC-C758-4622-AE3D-D0503F40E7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64E358-657D-4B98-B6E0-ED9980464C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4E858-BE27-4D4A-A4CC-DAA6BBD19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DF0941-6C70-4537-8273-BCF2E39B8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327B09-08F4-49CE-A517-21226C226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026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1EC71-491F-41D9-8D26-505E57A6B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1A6767-2BD1-460B-A071-127A91D1F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69B3E4-E31B-4814-A8C4-F33160CD56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ED80D4-7EBC-4037-A565-A5D08BE349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E7DD0A-446B-49D2-B0E4-6860047A3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8A1CB2-0970-4879-AACF-A50094BAD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9D7AB9-C406-462C-8F0B-187D9B36B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EF22D8-A5E7-433A-A8D7-3D9FFFF12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0460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46F62-4042-4E89-8533-74E88239C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DE0828-8DEB-4C01-B061-8B09B79EC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C53A58-B0E6-4208-A65D-561C4871B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92D969-AF30-4B70-8CE6-F8FEC8FE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55854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41703A-67C8-4096-A186-34F214E03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142911-1550-486D-BE67-0F914328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9D42E-7824-45E8-AAB5-187CCE634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223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EA977-3A5B-4549-AF17-CC39765BE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5BC7-6A5A-41C8-87A4-66CC3019E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3806F6-BBAB-45B6-97A4-91946C2460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B319B1-9FA7-450F-8BC0-C7A0CFACD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AF8EC-4C56-47C3-9166-26E2571C4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046236-4B6A-47F1-A33B-10EA1D43D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96288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31FDF-2823-4F30-9A79-BE691CA0B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30647E-D378-4EB7-A176-3D5356F2FE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8493CC-FF9C-4DC6-86C2-52288FED9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EF521-AD09-4E61-B966-AA03864DD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62589-4B64-401D-966E-03581FE89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042BF8-7097-4A06-8938-99BB19697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319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DD89AEB-E74E-401C-996D-AC79862EB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FE267-AC47-454C-8E18-573823063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C98F1-F8AA-402E-BB16-68B81F0DB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89E89-8EA6-4B73-B945-A7201D340B38}" type="datetimeFigureOut">
              <a:rPr lang="fi-FI" smtClean="0"/>
              <a:t>18.9.2018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1C8A7-DE6B-46C5-88E0-9BAA9ACABB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46DE3-289B-4B37-8C0B-B3C7D351A5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A7B4B-A9A5-4750-BCE6-3704550105A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394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08F9E8C-AFC7-45DA-BECB-308E3C7E95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277561"/>
              </p:ext>
            </p:extLst>
          </p:nvPr>
        </p:nvGraphicFramePr>
        <p:xfrm>
          <a:off x="838200" y="1325269"/>
          <a:ext cx="10515600" cy="43266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746331871"/>
                    </a:ext>
                  </a:extLst>
                </a:gridCol>
              </a:tblGrid>
              <a:tr h="2252980">
                <a:tc>
                  <a:txBody>
                    <a:bodyPr/>
                    <a:lstStyle/>
                    <a:p>
                      <a:pPr algn="ctr">
                        <a:spcBef>
                          <a:spcPts val="1420"/>
                        </a:spcBef>
                        <a:spcAft>
                          <a:spcPts val="0"/>
                        </a:spcAft>
                      </a:pPr>
                      <a:endParaRPr lang="fi-FI" sz="1000" cap="all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6802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00"/>
                        </a:spcBef>
                        <a:spcAft>
                          <a:spcPts val="3600"/>
                        </a:spcAft>
                      </a:pPr>
                      <a:r>
                        <a:rPr lang="fi-FI" sz="3500" dirty="0">
                          <a:solidFill>
                            <a:schemeClr val="tx1"/>
                          </a:solidFill>
                        </a:rPr>
                        <a:t>&lt;#</a:t>
                      </a:r>
                      <a:r>
                        <a:rPr lang="fi-FI" sz="3500" dirty="0" err="1">
                          <a:solidFill>
                            <a:schemeClr val="tx1"/>
                          </a:solidFill>
                        </a:rPr>
                        <a:t>expression</a:t>
                      </a:r>
                      <a:r>
                        <a:rPr lang="fi-FI" sz="35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i-FI" sz="3500" dirty="0" err="1">
                          <a:solidFill>
                            <a:schemeClr val="tx1"/>
                          </a:solidFill>
                        </a:rPr>
                        <a:t>value</a:t>
                      </a:r>
                      <a:r>
                        <a:rPr lang="fi-FI" sz="3500" dirty="0">
                          <a:solidFill>
                            <a:schemeClr val="tx1"/>
                          </a:solidFill>
                        </a:rPr>
                        <a:t>==”[</a:t>
                      </a:r>
                      <a:r>
                        <a:rPr lang="fi-FI" sz="3500" dirty="0" err="1">
                          <a:solidFill>
                            <a:schemeClr val="tx1"/>
                          </a:solidFill>
                        </a:rPr>
                        <a:t>scorecardname</a:t>
                      </a:r>
                      <a:r>
                        <a:rPr lang="fi-FI" sz="3500" dirty="0">
                          <a:solidFill>
                            <a:schemeClr val="tx1"/>
                          </a:solidFill>
                        </a:rPr>
                        <a:t>]"&gt;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54217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3600"/>
                        </a:spcAft>
                      </a:pPr>
                      <a:r>
                        <a:rPr lang="fi-FI" sz="2000" dirty="0" err="1">
                          <a:solidFill>
                            <a:schemeClr val="tx1"/>
                          </a:solidFill>
                          <a:effectLst/>
                        </a:rPr>
                        <a:t>Metrics</a:t>
                      </a:r>
                      <a:r>
                        <a:rPr lang="fi-FI" sz="2000" dirty="0">
                          <a:solidFill>
                            <a:schemeClr val="tx1"/>
                          </a:solidFill>
                          <a:effectLst/>
                        </a:rPr>
                        <a:t> Report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29553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fi-FI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i-FI" sz="14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22596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600"/>
                        </a:spcBef>
                        <a:spcAft>
                          <a:spcPts val="1600"/>
                        </a:spcAft>
                      </a:pP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&lt;#expression value==”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  <a:effectLst/>
                        </a:rPr>
                        <a:t>CurrentDateTime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  <a:effectLst/>
                        </a:rPr>
                        <a:t>()”&gt;</a:t>
                      </a:r>
                    </a:p>
                    <a:p>
                      <a:pPr algn="ctr">
                        <a:spcBef>
                          <a:spcPts val="1600"/>
                        </a:spcBef>
                        <a:spcAft>
                          <a:spcPts val="160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i-FI" sz="1600" b="1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0317441"/>
                  </a:ext>
                </a:extLst>
              </a:tr>
            </a:tbl>
          </a:graphicData>
        </a:graphic>
      </p:graphicFrame>
      <p:pic>
        <p:nvPicPr>
          <p:cNvPr id="1025" name="Picture 0" descr="QPR_logotype_rgb_300dpi_color.jpg">
            <a:extLst>
              <a:ext uri="{FF2B5EF4-FFF2-40B4-BE49-F238E27FC236}">
                <a16:creationId xmlns:a16="http://schemas.microsoft.com/office/drawing/2014/main" id="{B39524EB-E859-4711-927B-7897728DF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875503"/>
            <a:ext cx="19050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788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60730-D8ED-4995-8919-892EEF106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766" y="249189"/>
            <a:ext cx="11059428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600" b="1" dirty="0"/>
              <a:t>Scorecard overview: </a:t>
            </a:r>
            <a:r>
              <a:rPr lang="fi-FI" sz="2600" b="1" dirty="0"/>
              <a:t>&lt;#</a:t>
            </a:r>
            <a:r>
              <a:rPr lang="fi-FI" sz="2600" b="1" dirty="0" err="1"/>
              <a:t>attribute</a:t>
            </a:r>
            <a:r>
              <a:rPr lang="fi-FI" sz="2600" b="1" dirty="0"/>
              <a:t> </a:t>
            </a:r>
            <a:r>
              <a:rPr lang="fi-FI" sz="2600" b="1" dirty="0" err="1"/>
              <a:t>object</a:t>
            </a:r>
            <a:r>
              <a:rPr lang="fi-FI" sz="2600" b="1" dirty="0"/>
              <a:t>==”[</a:t>
            </a:r>
            <a:r>
              <a:rPr lang="fi-FI" sz="2600" b="1" dirty="0" err="1"/>
              <a:t>scorecardid</a:t>
            </a:r>
            <a:r>
              <a:rPr lang="fi-FI" sz="2600" b="1" dirty="0"/>
              <a:t>]” </a:t>
            </a:r>
            <a:r>
              <a:rPr lang="fi-FI" sz="2600" b="1" dirty="0" err="1"/>
              <a:t>attribute</a:t>
            </a:r>
            <a:r>
              <a:rPr lang="fi-FI" sz="2600" b="1" dirty="0"/>
              <a:t>=”</a:t>
            </a:r>
            <a:r>
              <a:rPr lang="fi-FI" sz="2600" b="1" dirty="0" err="1"/>
              <a:t>name</a:t>
            </a:r>
            <a:r>
              <a:rPr lang="fi-FI" sz="2600" b="1" dirty="0"/>
              <a:t>"&gt;</a:t>
            </a:r>
            <a:endParaRPr lang="fi-FI" sz="26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/>
              <a:t>&lt;#link address==“</a:t>
            </a:r>
            <a:r>
              <a:rPr lang="en-US" sz="1400" dirty="0" err="1"/>
              <a:t>GetPortalUrl</a:t>
            </a:r>
            <a:r>
              <a:rPr lang="en-US" sz="1400" dirty="0"/>
              <a:t>([</a:t>
            </a:r>
            <a:r>
              <a:rPr lang="en-US" sz="1400" dirty="0" err="1"/>
              <a:t>scorecardid</a:t>
            </a:r>
            <a:r>
              <a:rPr lang="en-US" sz="1400" dirty="0"/>
              <a:t>], '', '')" text="Link to QPR Portal" target="_BLANK" </a:t>
            </a:r>
            <a:r>
              <a:rPr lang="en-US" sz="1400" dirty="0" err="1"/>
              <a:t>screentip</a:t>
            </a:r>
            <a:r>
              <a:rPr lang="en-US" sz="1400" dirty="0"/>
              <a:t>="Click here is go to QPR Portal"&gt;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fi-FI" sz="2000" dirty="0"/>
          </a:p>
        </p:txBody>
      </p:sp>
      <p:pic>
        <p:nvPicPr>
          <p:cNvPr id="4" name="Picture 3" descr="&lt;#image imagedata==&quot;QprGraphData([scorecardid], 'graphtype=strategymapview')&quot; maxwidth=&quot;30&quot; maxheight=&quot;15&quot; scaling=&quot;100&quot; centerhorizontally=&quot;true&quot;&gt;">
            <a:extLst>
              <a:ext uri="{FF2B5EF4-FFF2-40B4-BE49-F238E27FC236}">
                <a16:creationId xmlns:a16="http://schemas.microsoft.com/office/drawing/2014/main" id="{0BF2A0DE-0A71-4A31-A0A7-E12731D03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042" y="1183845"/>
            <a:ext cx="5855916" cy="532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60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9F9D4D-5BFD-4F99-8F38-7AAE18F0DB8E}"/>
              </a:ext>
            </a:extLst>
          </p:cNvPr>
          <p:cNvSpPr txBox="1"/>
          <p:nvPr/>
        </p:nvSpPr>
        <p:spPr>
          <a:xfrm>
            <a:off x="8325853" y="1972741"/>
            <a:ext cx="36672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Latest</a:t>
            </a:r>
            <a:r>
              <a:rPr lang="fi-FI" dirty="0"/>
              <a:t> </a:t>
            </a:r>
            <a:r>
              <a:rPr lang="fi-FI" dirty="0" err="1"/>
              <a:t>value</a:t>
            </a:r>
            <a:r>
              <a:rPr lang="fi-FI" dirty="0"/>
              <a:t>: </a:t>
            </a:r>
            <a:r>
              <a:rPr lang="fi-FI" b="1" dirty="0"/>
              <a:t>&lt;#</a:t>
            </a:r>
            <a:r>
              <a:rPr lang="fi-FI" b="1" dirty="0" err="1"/>
              <a:t>expression</a:t>
            </a:r>
            <a:r>
              <a:rPr lang="fi-FI" b="1" dirty="0"/>
              <a:t> </a:t>
            </a:r>
            <a:r>
              <a:rPr lang="fi-FI" b="1" dirty="0" err="1"/>
              <a:t>value</a:t>
            </a:r>
            <a:r>
              <a:rPr lang="fi-FI" b="1" dirty="0"/>
              <a:t>==”[</a:t>
            </a:r>
            <a:r>
              <a:rPr lang="fi-FI" b="1" dirty="0" err="1"/>
              <a:t>actual</a:t>
            </a:r>
            <a:r>
              <a:rPr lang="fi-FI" b="1" dirty="0"/>
              <a:t>]"&gt; </a:t>
            </a:r>
          </a:p>
          <a:p>
            <a:r>
              <a:rPr lang="fi-FI" dirty="0"/>
              <a:t>Target: </a:t>
            </a:r>
            <a:r>
              <a:rPr lang="fi-FI" b="1" dirty="0"/>
              <a:t>&lt;#</a:t>
            </a:r>
            <a:r>
              <a:rPr lang="fi-FI" b="1" dirty="0" err="1"/>
              <a:t>expression</a:t>
            </a:r>
            <a:r>
              <a:rPr lang="fi-FI" b="1" dirty="0"/>
              <a:t> </a:t>
            </a:r>
            <a:r>
              <a:rPr lang="fi-FI" b="1" dirty="0" err="1"/>
              <a:t>value</a:t>
            </a:r>
            <a:r>
              <a:rPr lang="fi-FI" b="1" dirty="0"/>
              <a:t>==”[</a:t>
            </a:r>
            <a:r>
              <a:rPr lang="fi-FI" b="1" dirty="0" err="1"/>
              <a:t>target</a:t>
            </a:r>
            <a:r>
              <a:rPr lang="fi-FI" b="1" dirty="0"/>
              <a:t>]"&gt; </a:t>
            </a:r>
          </a:p>
          <a:p>
            <a:r>
              <a:rPr lang="fi-FI" dirty="0" err="1"/>
              <a:t>Alarm</a:t>
            </a:r>
            <a:r>
              <a:rPr lang="fi-FI" dirty="0"/>
              <a:t>: </a:t>
            </a:r>
            <a:r>
              <a:rPr lang="fi-FI" b="1" dirty="0"/>
              <a:t>&lt;#</a:t>
            </a:r>
            <a:r>
              <a:rPr lang="fi-FI" b="1" dirty="0" err="1"/>
              <a:t>expression</a:t>
            </a:r>
            <a:r>
              <a:rPr lang="fi-FI" b="1" dirty="0"/>
              <a:t> </a:t>
            </a:r>
            <a:r>
              <a:rPr lang="fi-FI" b="1" dirty="0" err="1"/>
              <a:t>value</a:t>
            </a:r>
            <a:r>
              <a:rPr lang="fi-FI" b="1" dirty="0"/>
              <a:t>==”[</a:t>
            </a:r>
            <a:r>
              <a:rPr lang="fi-FI" b="1" dirty="0" err="1"/>
              <a:t>alarm</a:t>
            </a:r>
            <a:r>
              <a:rPr lang="fi-FI" b="1" dirty="0"/>
              <a:t>]"&gt; </a:t>
            </a:r>
            <a:endParaRPr lang="fi-FI" dirty="0"/>
          </a:p>
          <a:p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0A006-8377-4BCB-83B7-F1B6492F9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212" y="39107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500" b="1" dirty="0" err="1"/>
              <a:t>Scorecard</a:t>
            </a:r>
            <a:r>
              <a:rPr lang="fi-FI" sz="2500" b="1"/>
              <a:t>: &lt;#</a:t>
            </a:r>
            <a:r>
              <a:rPr lang="fi-FI" sz="2500" b="1" dirty="0" err="1"/>
              <a:t>attribute</a:t>
            </a:r>
            <a:r>
              <a:rPr lang="fi-FI" sz="2500" b="1" dirty="0"/>
              <a:t> </a:t>
            </a:r>
            <a:r>
              <a:rPr lang="fi-FI" sz="2500" b="1" dirty="0" err="1"/>
              <a:t>object</a:t>
            </a:r>
            <a:r>
              <a:rPr lang="fi-FI" sz="2500" b="1" dirty="0"/>
              <a:t>=="[</a:t>
            </a:r>
            <a:r>
              <a:rPr lang="fi-FI" sz="2500" b="1" dirty="0" err="1"/>
              <a:t>scorecardid</a:t>
            </a:r>
            <a:r>
              <a:rPr lang="fi-FI" sz="2500" b="1" dirty="0"/>
              <a:t>]" </a:t>
            </a:r>
            <a:r>
              <a:rPr lang="fi-FI" sz="2500" b="1" dirty="0" err="1"/>
              <a:t>attribute</a:t>
            </a:r>
            <a:r>
              <a:rPr lang="fi-FI" sz="2500" b="1" dirty="0"/>
              <a:t>="</a:t>
            </a:r>
            <a:r>
              <a:rPr lang="fi-FI" sz="2500" b="1" dirty="0" err="1"/>
              <a:t>name</a:t>
            </a:r>
            <a:r>
              <a:rPr lang="fi-FI" sz="2500" b="1" dirty="0"/>
              <a:t>"&gt;</a:t>
            </a:r>
            <a:endParaRPr lang="fi-FI" sz="2500" b="1" dirty="0"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i-FI" sz="1500" dirty="0"/>
              <a:t>&lt;#</a:t>
            </a:r>
            <a:r>
              <a:rPr lang="fi-FI" sz="1500" dirty="0" err="1"/>
              <a:t>expression</a:t>
            </a:r>
            <a:r>
              <a:rPr lang="fi-FI" sz="1500" dirty="0"/>
              <a:t> </a:t>
            </a:r>
            <a:r>
              <a:rPr lang="fi-FI" sz="1500" dirty="0" err="1"/>
              <a:t>value</a:t>
            </a:r>
            <a:r>
              <a:rPr lang="fi-FI" sz="1500" dirty="0"/>
              <a:t>==”</a:t>
            </a:r>
            <a:r>
              <a:rPr lang="fi-FI" sz="1500" dirty="0" err="1"/>
              <a:t>typename</a:t>
            </a:r>
            <a:r>
              <a:rPr lang="fi-FI" sz="1500" dirty="0"/>
              <a:t> + ’: ’ + </a:t>
            </a:r>
            <a:r>
              <a:rPr lang="fi-FI" sz="1500" dirty="0" err="1"/>
              <a:t>name</a:t>
            </a:r>
            <a:r>
              <a:rPr lang="fi-FI" sz="1500" dirty="0"/>
              <a:t>"&gt;</a:t>
            </a:r>
          </a:p>
          <a:p>
            <a:pPr marL="0" indent="0">
              <a:buNone/>
            </a:pPr>
            <a:r>
              <a:rPr lang="en-US" sz="1500" dirty="0"/>
              <a:t>&lt;#link address=="</a:t>
            </a:r>
            <a:r>
              <a:rPr lang="en-US" sz="1500" dirty="0" err="1"/>
              <a:t>getPortalUrl</a:t>
            </a:r>
            <a:r>
              <a:rPr lang="en-US" sz="1500" dirty="0"/>
              <a:t>([id], '', '')" text="Link to QPR Portal" target="_BLANK" </a:t>
            </a:r>
            <a:r>
              <a:rPr lang="en-US" sz="1500" dirty="0" err="1"/>
              <a:t>screentip</a:t>
            </a:r>
            <a:r>
              <a:rPr lang="en-US" sz="1500" dirty="0"/>
              <a:t>="Click here to go to QPR Portal"&gt;</a:t>
            </a:r>
          </a:p>
          <a:p>
            <a:pPr marL="0" indent="0">
              <a:buNone/>
            </a:pPr>
            <a:r>
              <a:rPr lang="en-US" sz="1200" dirty="0"/>
              <a:t>&lt;#parameter </a:t>
            </a:r>
            <a:r>
              <a:rPr lang="en-US" sz="1200" dirty="0" err="1"/>
              <a:t>inputname</a:t>
            </a:r>
            <a:r>
              <a:rPr lang="en-US" sz="1200" dirty="0"/>
              <a:t>=”type</a:t>
            </a:r>
            <a:r>
              <a:rPr lang="fi-FI" sz="1200" dirty="0" err="1"/>
              <a:t>name</a:t>
            </a:r>
            <a:r>
              <a:rPr lang="en-US" sz="1200" dirty="0"/>
              <a:t>”&gt;&lt;#parameter </a:t>
            </a:r>
            <a:r>
              <a:rPr lang="en-US" sz="1200" dirty="0" err="1"/>
              <a:t>inputname</a:t>
            </a:r>
            <a:r>
              <a:rPr lang="en-US" sz="1200" dirty="0"/>
              <a:t>=”</a:t>
            </a:r>
            <a:r>
              <a:rPr lang="fi-FI" sz="1200" dirty="0" err="1"/>
              <a:t>name</a:t>
            </a:r>
            <a:r>
              <a:rPr lang="en-US" sz="1200" dirty="0"/>
              <a:t>”&gt;&lt;#parameter </a:t>
            </a:r>
            <a:r>
              <a:rPr lang="en-US" sz="1200" dirty="0" err="1"/>
              <a:t>inputname</a:t>
            </a:r>
            <a:r>
              <a:rPr lang="en-US" sz="1200" dirty="0"/>
              <a:t>=”</a:t>
            </a:r>
            <a:r>
              <a:rPr lang="fi-FI" sz="1200" dirty="0" err="1"/>
              <a:t>scorecardid</a:t>
            </a:r>
            <a:r>
              <a:rPr lang="en-US" sz="1200" dirty="0"/>
              <a:t>”&gt;&lt;#parameter </a:t>
            </a:r>
            <a:r>
              <a:rPr lang="en-US" sz="1200" dirty="0" err="1"/>
              <a:t>inputname</a:t>
            </a:r>
            <a:r>
              <a:rPr lang="en-US" sz="1200" dirty="0"/>
              <a:t>=”id”&gt;&lt;#parameter </a:t>
            </a:r>
            <a:r>
              <a:rPr lang="en-US" sz="1200" dirty="0" err="1"/>
              <a:t>inputname</a:t>
            </a:r>
            <a:r>
              <a:rPr lang="en-US" sz="1200" dirty="0"/>
              <a:t>=”</a:t>
            </a:r>
            <a:r>
              <a:rPr lang="fi-FI" sz="1200" dirty="0" err="1"/>
              <a:t>actual</a:t>
            </a:r>
            <a:r>
              <a:rPr lang="en-US" sz="1200" dirty="0"/>
              <a:t>”&gt;&lt;#parameter </a:t>
            </a:r>
            <a:r>
              <a:rPr lang="en-US" sz="1200" dirty="0" err="1"/>
              <a:t>inputname</a:t>
            </a:r>
            <a:r>
              <a:rPr lang="en-US" sz="1200" dirty="0"/>
              <a:t>=”</a:t>
            </a:r>
            <a:r>
              <a:rPr lang="fi-FI" sz="1200" dirty="0" err="1"/>
              <a:t>target</a:t>
            </a:r>
            <a:r>
              <a:rPr lang="en-US" sz="1200" dirty="0"/>
              <a:t>”&gt;&lt;#parameter </a:t>
            </a:r>
            <a:r>
              <a:rPr lang="en-US" sz="1200" dirty="0" err="1"/>
              <a:t>inputname</a:t>
            </a:r>
            <a:r>
              <a:rPr lang="en-US" sz="1200" dirty="0"/>
              <a:t>=”</a:t>
            </a:r>
            <a:r>
              <a:rPr lang="fi-FI" sz="1200" dirty="0" err="1"/>
              <a:t>alarm</a:t>
            </a:r>
            <a:r>
              <a:rPr lang="en-US" sz="1200" dirty="0"/>
              <a:t>”&gt;</a:t>
            </a:r>
          </a:p>
        </p:txBody>
      </p:sp>
      <p:pic>
        <p:nvPicPr>
          <p:cNvPr id="5" name="Picture 4" descr="&lt;#image imagedata==&quot;QprGraphData([id],'graphtype=graph')&quot; maxwidth=&quot;20&quot; maxheight=&quot;15&quot; scaling=&quot;100&quot; centerhorizontally=&quot;true&quot;&gt;">
            <a:extLst>
              <a:ext uri="{FF2B5EF4-FFF2-40B4-BE49-F238E27FC236}">
                <a16:creationId xmlns:a16="http://schemas.microsoft.com/office/drawing/2014/main" id="{1469E23F-1F7D-4E05-9F5E-5B812905D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679" y="2092680"/>
            <a:ext cx="4914372" cy="4470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180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283</Words>
  <Application>Microsoft Office PowerPoint</Application>
  <PresentationFormat>Widescreen</PresentationFormat>
  <Paragraphs>23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Tahoma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Jari Reponen</dc:creator>
  <cp:lastModifiedBy>Olli Vihervuori</cp:lastModifiedBy>
  <cp:revision>108</cp:revision>
  <dcterms:created xsi:type="dcterms:W3CDTF">2018-04-17T10:21:12Z</dcterms:created>
  <dcterms:modified xsi:type="dcterms:W3CDTF">2018-09-18T08:54:22Z</dcterms:modified>
</cp:coreProperties>
</file>