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7" r:id="rId3"/>
    <p:sldId id="259" r:id="rId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4795" autoAdjust="0"/>
  </p:normalViewPr>
  <p:slideViewPr>
    <p:cSldViewPr snapToGrid="0">
      <p:cViewPr varScale="1">
        <p:scale>
          <a:sx n="56" d="100"/>
          <a:sy n="56" d="100"/>
        </p:scale>
        <p:origin x="10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F8C6B-CC78-4D5B-B4D8-35EAF5322158}" type="datetimeFigureOut">
              <a:rPr lang="fi-FI" smtClean="0"/>
              <a:t>30.8.2018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BB2C9-0DFB-4CDE-899C-FFB9BEA90BE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6752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ctr"/>
            <a:r>
              <a:rPr lang="en-US" sz="1200" dirty="0"/>
              <a:t>&lt;#parameter </a:t>
            </a:r>
            <a:r>
              <a:rPr lang="en-US" sz="1200" dirty="0" err="1"/>
              <a:t>inputname</a:t>
            </a:r>
            <a:r>
              <a:rPr lang="en-US" sz="1200" dirty="0"/>
              <a:t>=”</a:t>
            </a:r>
            <a:r>
              <a:rPr lang="en-US" sz="1200" dirty="0" err="1"/>
              <a:t>diagramid</a:t>
            </a:r>
            <a:r>
              <a:rPr lang="en-US" sz="1200" dirty="0"/>
              <a:t>”&gt;</a:t>
            </a:r>
            <a:endParaRPr lang="fi-FI" sz="1200" dirty="0"/>
          </a:p>
          <a:p>
            <a:pPr fontAlgn="ctr"/>
            <a:r>
              <a:rPr lang="en-US" sz="1200" dirty="0"/>
              <a:t>&lt;#variable name=”</a:t>
            </a:r>
            <a:r>
              <a:rPr lang="en-US" sz="1200" dirty="0" err="1"/>
              <a:t>processname</a:t>
            </a:r>
            <a:r>
              <a:rPr lang="en-US" sz="1200" dirty="0"/>
              <a:t>” value==”</a:t>
            </a:r>
            <a:r>
              <a:rPr lang="en-US" sz="1200" dirty="0" err="1"/>
              <a:t>GetAttribute</a:t>
            </a:r>
            <a:r>
              <a:rPr lang="en-US" sz="1200" dirty="0"/>
              <a:t>([</a:t>
            </a:r>
            <a:r>
              <a:rPr lang="en-US" sz="1200" dirty="0" err="1"/>
              <a:t>diagramid</a:t>
            </a:r>
            <a:r>
              <a:rPr lang="en-US" sz="1200" dirty="0"/>
              <a:t>], ‘name’, ‘’)”&gt;</a:t>
            </a:r>
            <a:endParaRPr lang="fi-FI" sz="1200" dirty="0"/>
          </a:p>
          <a:p>
            <a:pPr fontAlgn="ctr"/>
            <a:r>
              <a:rPr lang="en-US" sz="1200" dirty="0"/>
              <a:t>&lt;#</a:t>
            </a:r>
            <a:r>
              <a:rPr lang="en-US" sz="1200" dirty="0" err="1"/>
              <a:t>reportsettings</a:t>
            </a:r>
            <a:r>
              <a:rPr lang="en-US" sz="1200" dirty="0"/>
              <a:t> name==“’Process Designer report - ’ + [</a:t>
            </a:r>
            <a:r>
              <a:rPr lang="en-US" sz="1200" dirty="0" err="1"/>
              <a:t>processname</a:t>
            </a:r>
            <a:r>
              <a:rPr lang="en-US" sz="1200" dirty="0"/>
              <a:t>]”&gt;</a:t>
            </a:r>
            <a:endParaRPr lang="fi-FI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BB2C9-0DFB-4CDE-899C-FFB9BEA90BE3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0962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&lt;#</a:t>
            </a:r>
            <a:r>
              <a:rPr lang="fi-FI" dirty="0" err="1"/>
              <a:t>parameter</a:t>
            </a:r>
            <a:r>
              <a:rPr lang="fi-FI" dirty="0"/>
              <a:t> </a:t>
            </a:r>
            <a:r>
              <a:rPr lang="fi-FI" dirty="0" err="1"/>
              <a:t>inputname</a:t>
            </a:r>
            <a:r>
              <a:rPr lang="fi-FI" dirty="0"/>
              <a:t>=”</a:t>
            </a:r>
            <a:r>
              <a:rPr lang="fi-FI" dirty="0" err="1"/>
              <a:t>diagramid</a:t>
            </a:r>
            <a:r>
              <a:rPr lang="fi-FI" dirty="0"/>
              <a:t>”&gt;</a:t>
            </a:r>
          </a:p>
          <a:p>
            <a:r>
              <a:rPr lang="fi-FI" dirty="0"/>
              <a:t>&lt;#</a:t>
            </a:r>
            <a:r>
              <a:rPr lang="fi-FI" dirty="0" err="1"/>
              <a:t>variable</a:t>
            </a:r>
            <a:r>
              <a:rPr lang="fi-FI" dirty="0"/>
              <a:t> </a:t>
            </a:r>
            <a:r>
              <a:rPr lang="fi-FI" dirty="0" err="1"/>
              <a:t>name</a:t>
            </a:r>
            <a:r>
              <a:rPr lang="fi-FI" dirty="0"/>
              <a:t>="</a:t>
            </a:r>
            <a:r>
              <a:rPr lang="fi-FI" dirty="0" err="1"/>
              <a:t>realdiagramid</a:t>
            </a:r>
            <a:r>
              <a:rPr lang="fi-FI" dirty="0"/>
              <a:t>" </a:t>
            </a:r>
            <a:r>
              <a:rPr lang="fi-FI" dirty="0" err="1"/>
              <a:t>value</a:t>
            </a:r>
            <a:r>
              <a:rPr lang="fi-FI" dirty="0"/>
              <a:t>=="</a:t>
            </a:r>
            <a:r>
              <a:rPr lang="fi-FI" dirty="0" err="1"/>
              <a:t>if</a:t>
            </a:r>
            <a:r>
              <a:rPr lang="fi-FI" dirty="0"/>
              <a:t>(</a:t>
            </a:r>
            <a:r>
              <a:rPr lang="fi-FI" dirty="0" err="1"/>
              <a:t>Substring</a:t>
            </a:r>
            <a:r>
              <a:rPr lang="fi-FI" dirty="0"/>
              <a:t>([</a:t>
            </a:r>
            <a:r>
              <a:rPr lang="fi-FI" dirty="0" err="1"/>
              <a:t>diagramid</a:t>
            </a:r>
            <a:r>
              <a:rPr lang="fi-FI" dirty="0"/>
              <a:t>], </a:t>
            </a:r>
            <a:r>
              <a:rPr lang="fi-FI" dirty="0" err="1"/>
              <a:t>Length</a:t>
            </a:r>
            <a:r>
              <a:rPr lang="fi-FI" dirty="0"/>
              <a:t>([</a:t>
            </a:r>
            <a:r>
              <a:rPr lang="fi-FI" dirty="0" err="1"/>
              <a:t>diagramid</a:t>
            </a:r>
            <a:r>
              <a:rPr lang="fi-FI" dirty="0"/>
              <a:t>])-2, 2)='.0', </a:t>
            </a:r>
            <a:r>
              <a:rPr lang="fi-FI" dirty="0" err="1"/>
              <a:t>QueryObjectsFirstAttribute</a:t>
            </a:r>
            <a:r>
              <a:rPr lang="fi-FI" dirty="0"/>
              <a:t>('[' + [</a:t>
            </a:r>
            <a:r>
              <a:rPr lang="fi-FI" dirty="0" err="1"/>
              <a:t>diagramid</a:t>
            </a:r>
            <a:r>
              <a:rPr lang="fi-FI" dirty="0"/>
              <a:t>] + '].</a:t>
            </a:r>
            <a:r>
              <a:rPr lang="fi-FI" dirty="0" err="1"/>
              <a:t>HierarchyRoots</a:t>
            </a:r>
            <a:r>
              <a:rPr lang="fi-FI" dirty="0"/>
              <a:t>(</a:t>
            </a:r>
            <a:r>
              <a:rPr lang="fi-FI" dirty="0" err="1"/>
              <a:t>hierarchy</a:t>
            </a:r>
            <a:r>
              <a:rPr lang="fi-FI" dirty="0"/>
              <a:t>=\"</a:t>
            </a:r>
            <a:r>
              <a:rPr lang="fi-FI" dirty="0" err="1"/>
              <a:t>processlevels</a:t>
            </a:r>
            <a:r>
              <a:rPr lang="fi-FI" dirty="0"/>
              <a:t>\")', '', '', 'id', ''), [</a:t>
            </a:r>
            <a:r>
              <a:rPr lang="fi-FI" dirty="0" err="1"/>
              <a:t>diagramid</a:t>
            </a:r>
            <a:r>
              <a:rPr lang="fi-FI" dirty="0"/>
              <a:t>])"&gt;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BB2C9-0DFB-4CDE-899C-FFB9BEA90BE3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9985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&lt;#parameter </a:t>
            </a:r>
            <a:r>
              <a:rPr lang="en-US" b="0" dirty="0" err="1"/>
              <a:t>inputname</a:t>
            </a:r>
            <a:r>
              <a:rPr lang="en-US" b="0" dirty="0"/>
              <a:t>=”</a:t>
            </a:r>
            <a:r>
              <a:rPr lang="en-US" b="0" dirty="0" err="1"/>
              <a:t>diagramid</a:t>
            </a:r>
            <a:r>
              <a:rPr lang="en-US" b="0" dirty="0"/>
              <a:t>”&gt;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&lt;#variable name="</a:t>
            </a:r>
            <a:r>
              <a:rPr lang="en-US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realdiagramid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value=="if(Substring([</a:t>
            </a:r>
            <a:r>
              <a:rPr lang="en-US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diagramid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], Length([</a:t>
            </a:r>
            <a:r>
              <a:rPr lang="en-US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diagramid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])-2, 2)='.0', </a:t>
            </a:r>
            <a:r>
              <a:rPr lang="en-US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QueryObjectsFirstAttribute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('[' + [</a:t>
            </a:r>
            <a:r>
              <a:rPr lang="en-US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diagramid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 + '].</a:t>
            </a:r>
            <a:r>
              <a:rPr lang="en-US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HierarchyRoots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(hierarchy=\"</a:t>
            </a:r>
            <a:r>
              <a:rPr lang="en-US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processlevels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\")', '', '', 'id', ''), [</a:t>
            </a:r>
            <a:r>
              <a:rPr lang="en-US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diagramid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])"&gt;</a:t>
            </a:r>
            <a:endParaRPr lang="fi-FI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b="0" dirty="0"/>
              <a:t>&lt;#</a:t>
            </a:r>
            <a:r>
              <a:rPr lang="fi-FI" b="0" dirty="0" err="1"/>
              <a:t>loop</a:t>
            </a:r>
            <a:r>
              <a:rPr lang="fi-FI" b="0" dirty="0"/>
              <a:t> dataset=="</a:t>
            </a:r>
            <a:r>
              <a:rPr lang="fi-FI" b="0" dirty="0" err="1"/>
              <a:t>From</a:t>
            </a:r>
            <a:r>
              <a:rPr lang="fi-FI" b="0" dirty="0"/>
              <a:t>(’[’ + </a:t>
            </a:r>
            <a:r>
              <a:rPr lang="fi-FI" b="0" dirty="0" err="1"/>
              <a:t>realdiagramid</a:t>
            </a:r>
            <a:r>
              <a:rPr lang="fi-FI" b="0" dirty="0"/>
              <a:t> + ’]. </a:t>
            </a:r>
            <a:r>
              <a:rPr lang="fi-FI" b="0" dirty="0" err="1"/>
              <a:t>Childobjects</a:t>
            </a:r>
            <a:r>
              <a:rPr lang="fi-FI" b="0" dirty="0"/>
              <a:t>(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hierarchy=\"</a:t>
            </a:r>
            <a:r>
              <a:rPr lang="en-US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processlevels</a:t>
            </a:r>
            <a:r>
              <a:rPr 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\")</a:t>
            </a:r>
            <a:r>
              <a:rPr lang="fi-FI" b="0" dirty="0"/>
              <a:t>',’’,’</a:t>
            </a:r>
            <a:r>
              <a:rPr lang="fi-FI" b="0" dirty="0" err="1"/>
              <a:t>name</a:t>
            </a:r>
            <a:r>
              <a:rPr lang="fi-FI" b="0" dirty="0"/>
              <a:t>','</a:t>
            </a:r>
            <a:r>
              <a:rPr lang="fi-FI" b="0" dirty="0" err="1"/>
              <a:t>name,id</a:t>
            </a:r>
            <a:r>
              <a:rPr lang="fi-FI" b="0" dirty="0"/>
              <a:t>, </a:t>
            </a:r>
            <a:r>
              <a:rPr lang="fi-FI" b="0" dirty="0" err="1"/>
              <a:t>typename</a:t>
            </a:r>
            <a:r>
              <a:rPr lang="fi-FI" b="0" dirty="0"/>
              <a:t>',’’)" </a:t>
            </a:r>
            <a:r>
              <a:rPr lang="fi-FI" b="0" dirty="0" err="1"/>
              <a:t>slidecount</a:t>
            </a:r>
            <a:r>
              <a:rPr lang="fi-FI" b="0" dirty="0"/>
              <a:t>="1” </a:t>
            </a:r>
            <a:r>
              <a:rPr lang="fi-FI" b="0" dirty="0" err="1"/>
              <a:t>diagramid</a:t>
            </a:r>
            <a:r>
              <a:rPr lang="fi-FI" b="0" dirty="0"/>
              <a:t>==”</a:t>
            </a:r>
            <a:r>
              <a:rPr lang="fi-FI" b="0" dirty="0" err="1"/>
              <a:t>realdiagramid</a:t>
            </a:r>
            <a:r>
              <a:rPr lang="fi-FI" b="0" dirty="0"/>
              <a:t>”&gt;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BB2C9-0DFB-4CDE-899C-FFB9BEA90BE3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83478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43113-C11F-4D9F-851D-E26661C295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81F6B8-4259-4956-99B8-A6255FEFD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A2DFB-0210-446B-93E5-E5BD9CAAA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744-0BE0-4149-A596-D510FB8F72A6}" type="datetimeFigureOut">
              <a:rPr lang="fi-FI" smtClean="0"/>
              <a:t>30.8.2018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C83DD-50E8-4869-811D-4B862F4AD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1997E-A4A9-4C82-9929-47D4D595B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322-566C-47E0-82C3-D156C432DE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79089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10E65-38C8-4708-BC7E-03E8DE413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4A6DD3-4CF5-4110-A230-6CCCDD5401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704DA8-A01D-4109-8FFD-39DEE6CDB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744-0BE0-4149-A596-D510FB8F72A6}" type="datetimeFigureOut">
              <a:rPr lang="fi-FI" smtClean="0"/>
              <a:t>30.8.2018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8CF989-D813-4895-BE04-D467642C1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B6B5B-D562-42C9-AD74-11BA7C8A0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322-566C-47E0-82C3-D156C432DE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67189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EA057F-2215-4562-992A-D2CD045265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0932AC-C60E-45E9-A604-B4B6F8D99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79CD5-D464-4717-B40E-E303E6BD3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744-0BE0-4149-A596-D510FB8F72A6}" type="datetimeFigureOut">
              <a:rPr lang="fi-FI" smtClean="0"/>
              <a:t>30.8.2018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7E086-4F04-4B3D-A371-A4B64C19B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541B8-366C-4DB2-85D3-2CD3573C1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322-566C-47E0-82C3-D156C432DE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6129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8CF22-1BED-45BF-97C8-70E975A6F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6D20C-3B34-492C-8504-61D61445D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5FA71-AC03-465C-AADF-496D511F1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744-0BE0-4149-A596-D510FB8F72A6}" type="datetimeFigureOut">
              <a:rPr lang="fi-FI" smtClean="0"/>
              <a:t>30.8.2018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4DAA3-4B58-4D4A-864D-D15FFEEF3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4D747-F136-4F81-B8A0-65AE3B910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322-566C-47E0-82C3-D156C432DE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50700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77F5F-0FED-470B-96A1-493502F93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063A3-BD0F-4D90-915D-CF56E7AF4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09AB6-DD6C-45F2-B38D-A031213F5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744-0BE0-4149-A596-D510FB8F72A6}" type="datetimeFigureOut">
              <a:rPr lang="fi-FI" smtClean="0"/>
              <a:t>30.8.2018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30753-3F50-4D6C-B464-8A1A74978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1A87E8-CE0F-4A1A-AA90-E3D7F7C1F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322-566C-47E0-82C3-D156C432DE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70843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3888A-8A71-41C5-8DD8-1A79DB300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FE409-2DB3-40D9-B24D-9724FF901E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727D90-CFEF-43E1-A9C1-4FEBBC7EC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B093DD-73C2-4AF5-9DD8-A9FF6D212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744-0BE0-4149-A596-D510FB8F72A6}" type="datetimeFigureOut">
              <a:rPr lang="fi-FI" smtClean="0"/>
              <a:t>30.8.2018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30C3DE-E136-4E8E-9A67-8F1FC3B73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7BA0C7-5751-47FD-BFAD-1AADFA953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322-566C-47E0-82C3-D156C432DE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2819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50730-4F1E-458B-8BFB-473A49423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E348F1-BD09-4403-A7A3-7FD39C52E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4E8046-B7F2-48CA-AE73-6233511333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5A5CA7-9B35-46B8-A356-0BA2009013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BB0731-D4CA-4288-AB31-A1BD86974E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806D53-BCCF-4F43-9D1F-2B3762C42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744-0BE0-4149-A596-D510FB8F72A6}" type="datetimeFigureOut">
              <a:rPr lang="fi-FI" smtClean="0"/>
              <a:t>30.8.2018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D54C6F-13FC-4313-9B9A-9EFFA88A6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3445C1-83B2-42BC-BDF0-AB1430FCD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322-566C-47E0-82C3-D156C432DE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27139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EC7DB-AC2F-4ABC-91E1-BF628132E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27B445-AE4B-4449-97DB-960996001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744-0BE0-4149-A596-D510FB8F72A6}" type="datetimeFigureOut">
              <a:rPr lang="fi-FI" smtClean="0"/>
              <a:t>30.8.2018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1D3CBD-22F1-4E70-8D92-FF669DC9E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65CC5D-F3CD-46F3-99AD-A32D6171F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322-566C-47E0-82C3-D156C432DE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1095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1DE937-8757-4543-8096-5BBDBE8BB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744-0BE0-4149-A596-D510FB8F72A6}" type="datetimeFigureOut">
              <a:rPr lang="fi-FI" smtClean="0"/>
              <a:t>30.8.2018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EB8E24-D5F9-42B6-B69C-B3BC8DA9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0273E-DF85-4548-8129-6C6B2AAB5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322-566C-47E0-82C3-D156C432DE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73207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CB3FD-A51B-4288-BC04-31B88E2EC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32365-1CC1-467F-A3A8-704262279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3F119E-CB81-4FC9-86CC-2818F7BF48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99B355-4FF9-426C-A039-284D38F4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744-0BE0-4149-A596-D510FB8F72A6}" type="datetimeFigureOut">
              <a:rPr lang="fi-FI" smtClean="0"/>
              <a:t>30.8.2018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804ED1-610D-433C-9D49-620F5C0AD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D65611-D170-4E93-AD1E-1EA855B3C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322-566C-47E0-82C3-D156C432DE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76402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BD75B-7417-4641-B9C7-6E03A68D1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C58EB7-EEB1-4119-B008-FA1B996B16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494D19-35CB-467B-A3DB-D1A27E588F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69C849-2A6C-426E-9574-62DBA86B2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64744-0BE0-4149-A596-D510FB8F72A6}" type="datetimeFigureOut">
              <a:rPr lang="fi-FI" smtClean="0"/>
              <a:t>30.8.2018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D031A6-79CF-49DD-BD01-AA81CF417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A6FF07-608E-48F1-B477-A9EF4D158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B322-566C-47E0-82C3-D156C432DE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75769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AE5888-95B7-4D5E-BBFB-3A5B89A96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8EFDC8-4032-4B9E-BB75-21B1480620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B90FB-DACA-47CB-8E87-64543AA866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64744-0BE0-4149-A596-D510FB8F72A6}" type="datetimeFigureOut">
              <a:rPr lang="fi-FI" smtClean="0"/>
              <a:t>30.8.2018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DC11A-6D55-4CF9-A85E-7F2C5CF77F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AE7C5-6498-4C90-8C7E-1339ADCE34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BB322-566C-47E0-82C3-D156C432DE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9061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08F9E8C-AFC7-45DA-BECB-308E3C7E95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174769"/>
              </p:ext>
            </p:extLst>
          </p:nvPr>
        </p:nvGraphicFramePr>
        <p:xfrm>
          <a:off x="838200" y="1283061"/>
          <a:ext cx="10515600" cy="39018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746331871"/>
                    </a:ext>
                  </a:extLst>
                </a:gridCol>
              </a:tblGrid>
              <a:tr h="2252980">
                <a:tc>
                  <a:txBody>
                    <a:bodyPr/>
                    <a:lstStyle/>
                    <a:p>
                      <a:pPr algn="ctr">
                        <a:spcBef>
                          <a:spcPts val="1420"/>
                        </a:spcBef>
                        <a:spcAft>
                          <a:spcPts val="0"/>
                        </a:spcAft>
                      </a:pPr>
                      <a:endParaRPr lang="fi-FI" sz="1000" cap="all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68027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1600"/>
                        </a:spcBef>
                        <a:spcAft>
                          <a:spcPts val="1600"/>
                        </a:spcAft>
                      </a:pPr>
                      <a:r>
                        <a:rPr lang="fi-FI" sz="4000" dirty="0">
                          <a:solidFill>
                            <a:schemeClr val="tx1"/>
                          </a:solidFill>
                        </a:rPr>
                        <a:t>&lt;#</a:t>
                      </a:r>
                      <a:r>
                        <a:rPr lang="fi-FI" sz="4000" dirty="0" err="1">
                          <a:solidFill>
                            <a:schemeClr val="tx1"/>
                          </a:solidFill>
                        </a:rPr>
                        <a:t>expression</a:t>
                      </a:r>
                      <a:r>
                        <a:rPr lang="fi-FI" sz="4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i-FI" sz="4000" dirty="0" err="1">
                          <a:solidFill>
                            <a:schemeClr val="tx1"/>
                          </a:solidFill>
                        </a:rPr>
                        <a:t>value</a:t>
                      </a:r>
                      <a:r>
                        <a:rPr lang="fi-FI" sz="4000" dirty="0">
                          <a:solidFill>
                            <a:schemeClr val="tx1"/>
                          </a:solidFill>
                        </a:rPr>
                        <a:t>=="[</a:t>
                      </a:r>
                      <a:r>
                        <a:rPr lang="fi-FI" sz="4000" dirty="0" err="1">
                          <a:solidFill>
                            <a:schemeClr val="tx1"/>
                          </a:solidFill>
                        </a:rPr>
                        <a:t>processname</a:t>
                      </a:r>
                      <a:r>
                        <a:rPr lang="fi-FI" sz="4000" dirty="0">
                          <a:solidFill>
                            <a:schemeClr val="tx1"/>
                          </a:solidFill>
                        </a:rPr>
                        <a:t>]"&gt;</a:t>
                      </a:r>
                      <a:endParaRPr lang="fi-FI" sz="4000" b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54217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1000"/>
                        </a:spcAft>
                      </a:pPr>
                      <a:r>
                        <a:rPr lang="fi-FI" sz="2000" dirty="0" err="1">
                          <a:solidFill>
                            <a:schemeClr val="tx1"/>
                          </a:solidFill>
                          <a:effectLst/>
                        </a:rPr>
                        <a:t>ProcessDesigner</a:t>
                      </a:r>
                      <a:r>
                        <a:rPr lang="fi-FI" sz="2000" dirty="0">
                          <a:solidFill>
                            <a:schemeClr val="tx1"/>
                          </a:solidFill>
                          <a:effectLst/>
                        </a:rPr>
                        <a:t> Report</a:t>
                      </a:r>
                      <a:endParaRPr lang="fi-FI" sz="20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29553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1000"/>
                        </a:spcAft>
                      </a:pPr>
                      <a:r>
                        <a:rPr lang="fi-FI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i-FI" sz="1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22596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1600"/>
                        </a:spcBef>
                        <a:spcAft>
                          <a:spcPts val="160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&lt;#expression value==”</a:t>
                      </a:r>
                      <a:r>
                        <a:rPr lang="en-US" sz="1500" dirty="0" err="1">
                          <a:solidFill>
                            <a:schemeClr val="tx1"/>
                          </a:solidFill>
                          <a:effectLst/>
                        </a:rPr>
                        <a:t>CurrentDateTime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()”&gt;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i-FI" sz="2000" b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0317441"/>
                  </a:ext>
                </a:extLst>
              </a:tr>
            </a:tbl>
          </a:graphicData>
        </a:graphic>
      </p:graphicFrame>
      <p:pic>
        <p:nvPicPr>
          <p:cNvPr id="1025" name="Picture 0" descr="QPR_logotype_rgb_300dpi_color.jpg">
            <a:extLst>
              <a:ext uri="{FF2B5EF4-FFF2-40B4-BE49-F238E27FC236}">
                <a16:creationId xmlns:a16="http://schemas.microsoft.com/office/drawing/2014/main" id="{B39524EB-E859-4711-927B-7897728DF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875503"/>
            <a:ext cx="19050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788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B29D5D6-98F5-47E6-B60D-9452C0201975}"/>
              </a:ext>
            </a:extLst>
          </p:cNvPr>
          <p:cNvSpPr/>
          <p:nvPr/>
        </p:nvSpPr>
        <p:spPr>
          <a:xfrm>
            <a:off x="640935" y="421968"/>
            <a:ext cx="1073351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600"/>
              </a:spcBef>
              <a:spcAft>
                <a:spcPts val="1600"/>
              </a:spcAft>
            </a:pPr>
            <a:r>
              <a:rPr lang="fi-FI" sz="3000" b="1" dirty="0"/>
              <a:t>&lt;#</a:t>
            </a:r>
            <a:r>
              <a:rPr lang="fi-FI" sz="3000" b="1" dirty="0" err="1"/>
              <a:t>attribute</a:t>
            </a:r>
            <a:r>
              <a:rPr lang="fi-FI" sz="3000" b="1" dirty="0"/>
              <a:t> </a:t>
            </a:r>
            <a:r>
              <a:rPr lang="fi-FI" sz="3000" b="1" dirty="0" err="1"/>
              <a:t>object</a:t>
            </a:r>
            <a:r>
              <a:rPr lang="fi-FI" sz="3000" b="1" dirty="0"/>
              <a:t>=="[</a:t>
            </a:r>
            <a:r>
              <a:rPr lang="fi-FI" sz="3000" b="1" dirty="0" err="1"/>
              <a:t>diagramid</a:t>
            </a:r>
            <a:r>
              <a:rPr lang="fi-FI" sz="3000" b="1" dirty="0"/>
              <a:t>]" </a:t>
            </a:r>
            <a:r>
              <a:rPr lang="fi-FI" sz="3000" b="1" dirty="0" err="1"/>
              <a:t>attribute</a:t>
            </a:r>
            <a:r>
              <a:rPr lang="fi-FI" sz="3000" b="1" dirty="0"/>
              <a:t>="</a:t>
            </a:r>
            <a:r>
              <a:rPr lang="fi-FI" sz="3000" b="1" dirty="0" err="1"/>
              <a:t>name</a:t>
            </a:r>
            <a:r>
              <a:rPr lang="fi-FI" sz="3000" b="1" dirty="0"/>
              <a:t>"&gt;</a:t>
            </a:r>
          </a:p>
        </p:txBody>
      </p:sp>
      <p:pic>
        <p:nvPicPr>
          <p:cNvPr id="4" name="Picture 3" descr="&lt;#image imagedata==&quot;QprGraphData([diagramid])&quot; maxwidth=&quot;30&quot; maxheight=&quot;15&quot; scaling=&quot;100&quot; centerhorizontally=&quot;true&quot; centervertically=&quot;true&quot;&gt;">
            <a:extLst>
              <a:ext uri="{FF2B5EF4-FFF2-40B4-BE49-F238E27FC236}">
                <a16:creationId xmlns:a16="http://schemas.microsoft.com/office/drawing/2014/main" id="{25DA573D-3210-4CBD-982E-991AA132E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5453" y="1355958"/>
            <a:ext cx="5584479" cy="508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85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14A341F-6A8A-46B5-A53E-6031D034139E}"/>
              </a:ext>
            </a:extLst>
          </p:cNvPr>
          <p:cNvSpPr/>
          <p:nvPr/>
        </p:nvSpPr>
        <p:spPr>
          <a:xfrm>
            <a:off x="893523" y="244909"/>
            <a:ext cx="10755682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3000" b="1" dirty="0">
                <a:latin typeface="Calibri (Body)"/>
              </a:rPr>
              <a:t>&lt;#</a:t>
            </a:r>
            <a:r>
              <a:rPr lang="fi-FI" sz="3000" b="1" dirty="0" err="1">
                <a:latin typeface="Calibri (Body)"/>
              </a:rPr>
              <a:t>attribute</a:t>
            </a:r>
            <a:r>
              <a:rPr lang="fi-FI" sz="3000" b="1" dirty="0">
                <a:latin typeface="Calibri (Body)"/>
              </a:rPr>
              <a:t> </a:t>
            </a:r>
            <a:r>
              <a:rPr lang="fi-FI" sz="3000" b="1" dirty="0" err="1">
                <a:latin typeface="Calibri (Body)"/>
              </a:rPr>
              <a:t>object</a:t>
            </a:r>
            <a:r>
              <a:rPr lang="fi-FI" sz="3000" b="1" dirty="0">
                <a:latin typeface="Calibri (Body)"/>
              </a:rPr>
              <a:t>=="[</a:t>
            </a:r>
            <a:r>
              <a:rPr lang="fi-FI" sz="3000" b="1" dirty="0" err="1">
                <a:latin typeface="Calibri (Body)"/>
              </a:rPr>
              <a:t>diagramid</a:t>
            </a:r>
            <a:r>
              <a:rPr lang="fi-FI" sz="3000" b="1" dirty="0">
                <a:latin typeface="Calibri (Body)"/>
              </a:rPr>
              <a:t>]" </a:t>
            </a:r>
            <a:r>
              <a:rPr lang="fi-FI" sz="3000" b="1" dirty="0" err="1">
                <a:latin typeface="Calibri (Body)"/>
              </a:rPr>
              <a:t>attribute</a:t>
            </a:r>
            <a:r>
              <a:rPr lang="fi-FI" sz="3000" b="1" dirty="0">
                <a:latin typeface="Calibri (Body)"/>
              </a:rPr>
              <a:t>="</a:t>
            </a:r>
            <a:r>
              <a:rPr lang="fi-FI" sz="3000" b="1" dirty="0" err="1">
                <a:latin typeface="Calibri (Body)"/>
              </a:rPr>
              <a:t>name</a:t>
            </a:r>
            <a:r>
              <a:rPr lang="fi-FI" sz="3000" b="1" dirty="0">
                <a:latin typeface="Calibri (Body)"/>
              </a:rPr>
              <a:t>"&gt;</a:t>
            </a:r>
            <a:endParaRPr lang="fi-FI" sz="3000" b="1" dirty="0">
              <a:latin typeface="Calibri (Body)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i-FI" sz="1900" dirty="0">
                <a:latin typeface="Calibri (Body)"/>
              </a:rPr>
              <a:t>&lt;#</a:t>
            </a:r>
            <a:r>
              <a:rPr lang="fi-FI" sz="1900" dirty="0" err="1">
                <a:latin typeface="Calibri (Body)"/>
              </a:rPr>
              <a:t>expression</a:t>
            </a:r>
            <a:r>
              <a:rPr lang="fi-FI" sz="1900" dirty="0">
                <a:latin typeface="Calibri (Body)"/>
              </a:rPr>
              <a:t> </a:t>
            </a:r>
            <a:r>
              <a:rPr lang="fi-FI" sz="1900" dirty="0" err="1">
                <a:latin typeface="Calibri (Body)"/>
              </a:rPr>
              <a:t>value</a:t>
            </a:r>
            <a:r>
              <a:rPr lang="fi-FI" sz="1900" dirty="0">
                <a:latin typeface="Calibri (Body)"/>
              </a:rPr>
              <a:t>==”</a:t>
            </a:r>
            <a:r>
              <a:rPr lang="fi-FI" sz="1900" dirty="0" err="1">
                <a:latin typeface="Calibri (Body)"/>
              </a:rPr>
              <a:t>typename</a:t>
            </a:r>
            <a:r>
              <a:rPr lang="fi-FI" sz="1900" dirty="0">
                <a:latin typeface="Calibri (Body)"/>
              </a:rPr>
              <a:t> + ’: ’ + </a:t>
            </a:r>
            <a:r>
              <a:rPr lang="fi-FI" sz="1900" dirty="0" err="1">
                <a:latin typeface="Calibri (Body)"/>
              </a:rPr>
              <a:t>name</a:t>
            </a:r>
            <a:r>
              <a:rPr lang="fi-FI" sz="1900" dirty="0">
                <a:latin typeface="Calibri (Body)"/>
              </a:rPr>
              <a:t>"&gt;</a:t>
            </a:r>
          </a:p>
          <a:p>
            <a:r>
              <a:rPr lang="en-US" sz="1300" dirty="0">
                <a:latin typeface="Calibri (Body)"/>
              </a:rPr>
              <a:t>&lt;#link address=="</a:t>
            </a:r>
            <a:r>
              <a:rPr lang="en-US" sz="1300" dirty="0" err="1">
                <a:latin typeface="Calibri (Body)"/>
              </a:rPr>
              <a:t>getPortalUrl</a:t>
            </a:r>
            <a:r>
              <a:rPr lang="en-US" sz="1300" dirty="0">
                <a:latin typeface="Calibri (Body)"/>
              </a:rPr>
              <a:t>([id], '', '')" text="Link to QPR Portal" target="_BLANK" </a:t>
            </a:r>
            <a:r>
              <a:rPr lang="en-US" sz="1300" dirty="0" err="1">
                <a:latin typeface="Calibri (Body)"/>
              </a:rPr>
              <a:t>screentip</a:t>
            </a:r>
            <a:r>
              <a:rPr lang="en-US" sz="1300" dirty="0">
                <a:latin typeface="Calibri (Body)"/>
              </a:rPr>
              <a:t>="Click here to go to QPR Portal"&gt;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40966E-B41E-46AA-BA51-26BA2434A7C6}"/>
              </a:ext>
            </a:extLst>
          </p:cNvPr>
          <p:cNvSpPr txBox="1"/>
          <p:nvPr/>
        </p:nvSpPr>
        <p:spPr>
          <a:xfrm>
            <a:off x="7610411" y="1390496"/>
            <a:ext cx="43357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Subprocesses: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&lt;#expression value==“Concatenate(</a:t>
            </a:r>
            <a:r>
              <a:rPr lang="en-US" b="1" dirty="0" err="1"/>
              <a:t>DatasetColumnToArray</a:t>
            </a:r>
            <a:r>
              <a:rPr lang="en-US" b="1" dirty="0"/>
              <a:t>(</a:t>
            </a:r>
            <a:r>
              <a:rPr lang="en-US" b="1" dirty="0" err="1"/>
              <a:t>AddColumn</a:t>
            </a:r>
            <a:r>
              <a:rPr lang="en-US" b="1" dirty="0"/>
              <a:t>(From(‘[‘ + id + '].</a:t>
            </a:r>
            <a:r>
              <a:rPr lang="en-US" b="1" dirty="0" err="1"/>
              <a:t>Childobjects</a:t>
            </a:r>
            <a:r>
              <a:rPr lang="en-US" b="1" dirty="0"/>
              <a:t>(hierarchy=\"</a:t>
            </a:r>
            <a:r>
              <a:rPr lang="en-US" b="1" dirty="0" err="1"/>
              <a:t>processlevels</a:t>
            </a:r>
            <a:r>
              <a:rPr lang="en-US" b="1" dirty="0"/>
              <a:t>\")','','name','</a:t>
            </a:r>
            <a:r>
              <a:rPr lang="en-US" b="1" dirty="0" err="1"/>
              <a:t>name,typename</a:t>
            </a:r>
            <a:r>
              <a:rPr lang="en-US" b="1" dirty="0"/>
              <a:t>',''), ‘c1', ‘[name] + \' (\' + [</a:t>
            </a:r>
            <a:r>
              <a:rPr lang="en-US" b="1" dirty="0" err="1"/>
              <a:t>typename</a:t>
            </a:r>
            <a:r>
              <a:rPr lang="en-US" b="1" dirty="0"/>
              <a:t>] + \’)\''), 'c1'), '\r')”&gt;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dirty="0"/>
          </a:p>
        </p:txBody>
      </p:sp>
      <p:pic>
        <p:nvPicPr>
          <p:cNvPr id="2" name="Picture 1" descr="&lt;#image imagedata==&quot;QprGraphData([id])&quot; maxwidth=&quot;19&quot; maxheight=&quot;14&quot; scaling=&quot;100&quot; centerhorizontally=&quot;true&quot; centervertically=&quot;true&quot;&gt;">
            <a:extLst>
              <a:ext uri="{FF2B5EF4-FFF2-40B4-BE49-F238E27FC236}">
                <a16:creationId xmlns:a16="http://schemas.microsoft.com/office/drawing/2014/main" id="{ADBEA9B6-B1CF-407B-9814-993260402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049" y="1464193"/>
            <a:ext cx="5584479" cy="50800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4EEF44C-E287-4C50-9C63-23A4ECD6E98D}"/>
              </a:ext>
            </a:extLst>
          </p:cNvPr>
          <p:cNvSpPr txBox="1"/>
          <p:nvPr/>
        </p:nvSpPr>
        <p:spPr>
          <a:xfrm>
            <a:off x="519897" y="5300885"/>
            <a:ext cx="9951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 (Body)"/>
              </a:rPr>
              <a:t>&lt;#parameter </a:t>
            </a:r>
            <a:r>
              <a:rPr lang="en-US" dirty="0" err="1">
                <a:latin typeface="Calibri (Body)"/>
              </a:rPr>
              <a:t>inputname</a:t>
            </a:r>
            <a:r>
              <a:rPr lang="en-US" dirty="0">
                <a:latin typeface="Calibri (Body)"/>
              </a:rPr>
              <a:t>=”type</a:t>
            </a:r>
            <a:r>
              <a:rPr lang="fi-FI" dirty="0" err="1">
                <a:latin typeface="Calibri (Body)"/>
              </a:rPr>
              <a:t>name</a:t>
            </a:r>
            <a:r>
              <a:rPr lang="en-US" dirty="0">
                <a:latin typeface="Calibri (Body)"/>
              </a:rPr>
              <a:t>”&gt;&lt;#parameter </a:t>
            </a:r>
            <a:r>
              <a:rPr lang="en-US" dirty="0" err="1">
                <a:latin typeface="Calibri (Body)"/>
              </a:rPr>
              <a:t>inputname</a:t>
            </a:r>
            <a:r>
              <a:rPr lang="en-US" dirty="0">
                <a:latin typeface="Calibri (Body)"/>
              </a:rPr>
              <a:t>=”</a:t>
            </a:r>
            <a:r>
              <a:rPr lang="fi-FI" dirty="0" err="1">
                <a:latin typeface="Calibri (Body)"/>
              </a:rPr>
              <a:t>name</a:t>
            </a:r>
            <a:r>
              <a:rPr lang="en-US" dirty="0">
                <a:latin typeface="Calibri (Body)"/>
              </a:rPr>
              <a:t>”&gt;&lt;#parameter </a:t>
            </a:r>
            <a:r>
              <a:rPr lang="en-US" dirty="0" err="1">
                <a:latin typeface="Calibri (Body)"/>
              </a:rPr>
              <a:t>inputname</a:t>
            </a:r>
            <a:r>
              <a:rPr lang="en-US" dirty="0">
                <a:latin typeface="Calibri (Body)"/>
              </a:rPr>
              <a:t>=”</a:t>
            </a:r>
            <a:r>
              <a:rPr lang="fi-FI" dirty="0" err="1">
                <a:latin typeface="Calibri (Body)"/>
              </a:rPr>
              <a:t>diagramid</a:t>
            </a:r>
            <a:r>
              <a:rPr lang="en-US" dirty="0">
                <a:latin typeface="Calibri (Body)"/>
              </a:rPr>
              <a:t>”&gt;&lt;#parameter </a:t>
            </a:r>
            <a:r>
              <a:rPr lang="en-US" dirty="0" err="1">
                <a:latin typeface="Calibri (Body)"/>
              </a:rPr>
              <a:t>inputname</a:t>
            </a:r>
            <a:r>
              <a:rPr lang="en-US" dirty="0">
                <a:latin typeface="Calibri (Body)"/>
              </a:rPr>
              <a:t>=”id”&gt;</a:t>
            </a:r>
          </a:p>
        </p:txBody>
      </p:sp>
    </p:spTree>
    <p:extLst>
      <p:ext uri="{BB962C8B-B14F-4D97-AF65-F5344CB8AC3E}">
        <p14:creationId xmlns:p14="http://schemas.microsoft.com/office/powerpoint/2010/main" val="13190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3083</TotalTime>
  <Words>323</Words>
  <Application>Microsoft Office PowerPoint</Application>
  <PresentationFormat>Widescreen</PresentationFormat>
  <Paragraphs>22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(Body)</vt:lpstr>
      <vt:lpstr>Calibri Light</vt:lpstr>
      <vt:lpstr>Tahoma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Jari Reponen</dc:creator>
  <cp:lastModifiedBy>Olli Vihervuori</cp:lastModifiedBy>
  <cp:revision>73</cp:revision>
  <dcterms:created xsi:type="dcterms:W3CDTF">2018-08-27T09:35:35Z</dcterms:created>
  <dcterms:modified xsi:type="dcterms:W3CDTF">2018-08-30T12:18:49Z</dcterms:modified>
</cp:coreProperties>
</file>